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F2430"/>
                </a:solidFill>
                <a:latin typeface="Arial"/>
              </a:defRPr>
            </a:pPr>
            <a:r>
              <a:rPr sz="1200" b="0" i="0" u="none" strike="noStrike">
                <a:solidFill>
                  <a:srgbClr val="1F2430"/>
                </a:solidFill>
                <a:latin typeface="Arial"/>
              </a:rPr>
              <a:t>Global ed-tech market size, $B (illustrative, per published 2026 forecasts)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Global ed-tech market ($B)</c:v>
                </c:pt>
              </c:strCache>
            </c:strRef>
          </c:tx>
          <c:spPr>
            <a:solidFill>
              <a:srgbClr val="4F46E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F243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2026</c:v>
                  </c:pt>
                  <c:pt idx="1">
                    <c:v>2027</c:v>
                  </c:pt>
                  <c:pt idx="2">
                    <c:v>2028</c:v>
                  </c:pt>
                  <c:pt idx="3">
                    <c:v>2029</c:v>
                  </c:pt>
                  <c:pt idx="4">
                    <c:v>2030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233</c:v>
                </c:pt>
                <c:pt idx="1">
                  <c:v>275</c:v>
                </c:pt>
                <c:pt idx="2">
                  <c:v>325</c:v>
                </c:pt>
                <c:pt idx="3">
                  <c:v>385</c:v>
                </c:pt>
                <c:pt idx="4">
                  <c:v>456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F243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35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1463040"/>
            <a:ext cx="4572000" cy="4572000"/>
          </a:xfrm>
          <a:prstGeom prst="ellipse">
            <a:avLst/>
          </a:prstGeom>
          <a:solidFill>
            <a:srgbClr val="4F46E5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754880"/>
            <a:ext cx="3840480" cy="3840480"/>
          </a:xfrm>
          <a:prstGeom prst="ellipse">
            <a:avLst/>
          </a:prstGeom>
          <a:solidFill>
            <a:srgbClr val="14B8A6">
              <a:alpha val="18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640080"/>
            <a:ext cx="2331720" cy="384048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640080"/>
            <a:ext cx="233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E4E1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IN EARLY ACCESS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600200" y="2148840"/>
            <a:ext cx="8595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</a:t>
            </a:r>
            <a:endParaRPr lang="en-US" sz="5400" dirty="0"/>
          </a:p>
        </p:txBody>
      </p:sp>
      <p:pic>
        <p:nvPicPr>
          <p:cNvPr id="7" name="Image 0" descr="assets/compass-mint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286000"/>
            <a:ext cx="777240" cy="79589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320040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8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on track. From day one to graduation.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40080" y="3977640"/>
            <a:ext cx="7040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B8B4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AI-powered early-warning and student-success platform for Higher Education and K-12 — built to catch a struggling student before it becomes a dropped class, lost tuition, or a missed graduation.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092440" y="1783080"/>
            <a:ext cx="3694176" cy="3694176"/>
          </a:xfrm>
          <a:prstGeom prst="roundRect">
            <a:avLst>
              <a:gd name="adj" fmla="val 297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63500" dir="5400000">
              <a:srgbClr val="1A1240">
                <a:alpha val="40000"/>
              </a:srgbClr>
            </a:outerShdw>
          </a:effectLst>
        </p:spPr>
      </p:sp>
      <p:pic>
        <p:nvPicPr>
          <p:cNvPr id="11" name="Image 1" descr="assets/hero-illustratio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608" y="1984248"/>
            <a:ext cx="3291840" cy="329184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40080" y="5806440"/>
            <a:ext cx="2194560" cy="0"/>
          </a:xfrm>
          <a:prstGeom prst="line">
            <a:avLst/>
          </a:prstGeom>
          <a:noFill/>
          <a:ln w="25400">
            <a:solidFill>
              <a:srgbClr val="14B8A6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0080" y="59436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campuscompass.ai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8348472" y="630936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Overview  |  Confidential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 fall behind quietly — and by the time anyone notices, it's expensive to fix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5204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89280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~38%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68680" y="274320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students who start a bachelor's degree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finish within 6 years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480560" y="1691640"/>
            <a:ext cx="35204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09160" y="189280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~24%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709160" y="274320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first-time freshmen never return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their sophomore year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321040" y="1691640"/>
            <a:ext cx="35204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49640" y="1892808"/>
            <a:ext cx="3063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93%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549640" y="2743200"/>
            <a:ext cx="3063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4-year colleges already run some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early-alert system — most only reach the school, not the family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977640"/>
            <a:ext cx="10881360" cy="1783080"/>
          </a:xfrm>
          <a:prstGeom prst="roundRect">
            <a:avLst>
              <a:gd name="adj" fmla="val 6154"/>
            </a:avLst>
          </a:prstGeom>
          <a:solidFill>
            <a:srgbClr val="EEF2FF"/>
          </a:solidFill>
          <a:ln/>
        </p:spPr>
      </p:sp>
      <p:sp>
        <p:nvSpPr>
          <p:cNvPr id="14" name="Shape 12"/>
          <p:cNvSpPr/>
          <p:nvPr/>
        </p:nvSpPr>
        <p:spPr>
          <a:xfrm>
            <a:off x="1028700" y="4475988"/>
            <a:ext cx="777240" cy="77724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5" name="Image 0" descr="icons/trending-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238" y="4662526"/>
            <a:ext cx="404165" cy="404165"/>
          </a:xfrm>
          <a:prstGeom prst="rect">
            <a:avLst/>
          </a:prstGeom>
        </p:spPr>
      </p:pic>
      <p:sp>
        <p:nvSpPr>
          <p:cNvPr id="16" name="Text 13"/>
          <p:cNvSpPr/>
          <p:nvPr/>
        </p:nvSpPr>
        <p:spPr>
          <a:xfrm>
            <a:off x="2057400" y="4224528"/>
            <a:ext cx="9052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intervention already works — where it's actually built in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057400" y="4617720"/>
            <a:ext cx="9098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Georgia State's GPS Advising system used student data to trigger timely advising outreach for at-risk students — raising the university's 6-year graduation rate by roughly 23% and saving students an estimated $21M in tuition from earlier completion. Oklahoma State's alert program, which flags missed assignments and low attendance, cut course withdrawal rates by roughly 30%.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NSCRC, NCES, ThinkImpact, Wooclap (2025–2026 aggregated reporting)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platform, two markets — real-time tracking that alerts everyone who needs to know, the moment it matters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12080" cy="4160520"/>
          </a:xfrm>
          <a:prstGeom prst="roundRect">
            <a:avLst>
              <a:gd name="adj" fmla="val 3077"/>
            </a:avLst>
          </a:prstGeom>
          <a:solidFill>
            <a:srgbClr val="F7F7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965960"/>
            <a:ext cx="1965960" cy="347472"/>
          </a:xfrm>
          <a:prstGeom prst="roundRect">
            <a:avLst>
              <a:gd name="adj" fmla="val 50000"/>
            </a:avLst>
          </a:prstGeom>
          <a:solidFill>
            <a:srgbClr val="4F46E5">
              <a:alpha val="12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965960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 &amp; UNIVERSITY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914400" y="24688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your degree, automatically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063240"/>
            <a:ext cx="46634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graduation timeline, pace, and financial-impact tracking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At-risk course alerts before they cost a semester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Aria — an AI advisor built into every dashboard, 24/7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to connect with most major LMS platforms — Canvas live today, Blackboard &amp; Moodle underway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 dashboard — everything surfaced automatically, nothing to dig for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26480" y="1691640"/>
            <a:ext cx="5212080" cy="4160520"/>
          </a:xfrm>
          <a:prstGeom prst="roundRect">
            <a:avLst>
              <a:gd name="adj" fmla="val 3077"/>
            </a:avLst>
          </a:prstGeom>
          <a:solidFill>
            <a:srgbClr val="F7F7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0" y="1965960"/>
            <a:ext cx="1463040" cy="347472"/>
          </a:xfrm>
          <a:prstGeom prst="roundRect">
            <a:avLst>
              <a:gd name="adj" fmla="val 50000"/>
            </a:avLst>
          </a:prstGeom>
          <a:solidFill>
            <a:srgbClr val="14B8A6">
              <a:alpha val="15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400800" y="1965960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SCHOOLS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400800" y="24688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guide that actually does something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6400800" y="3063240"/>
            <a:ext cx="466344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progress tracking, with graduation-pathway milestones starting in 9th grade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Aria takes action: flags an at-risk course and notifies counselors, teachers, and parents directly — with the student's OK first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action is logged and visible to the people who can help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College, military, trade &amp; entrepreneurship pathway planning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✓"/>
            </a:pPr>
            <a:r>
              <a:rPr lang="en-US" sz="1250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with FERPA/COPPA in mind from day one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4206240"/>
            <a:ext cx="4754880" cy="4754880"/>
          </a:xfrm>
          <a:prstGeom prst="ellipse">
            <a:avLst/>
          </a:prstGeom>
          <a:solidFill>
            <a:srgbClr val="4F46E5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" y="777240"/>
            <a:ext cx="914400" cy="9144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4" name="Image 0" descr="icons/sparkl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9576" y="996696"/>
            <a:ext cx="475488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57400" y="8686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A79E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differentiator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2057400" y="1170432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Aria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640080" y="205740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8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“AI advisors” in ed-tech are a chatbot bolted onto a dashboard. Aria is built to act — with a person's permission, every time.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40080" y="2880360"/>
            <a:ext cx="2514600" cy="2834640"/>
          </a:xfrm>
          <a:prstGeom prst="roundRect">
            <a:avLst>
              <a:gd name="adj" fmla="val 4364"/>
            </a:avLst>
          </a:prstGeom>
          <a:solidFill>
            <a:srgbClr val="FFFFFF">
              <a:alpha val="6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568196" y="3118104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0" name="Image 1" descr="icons/bra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204" y="3276112"/>
            <a:ext cx="342351" cy="3423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804672" y="3886200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Notices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841248" y="4251960"/>
            <a:ext cx="211226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Aria continuously watches grades, pace, and course status across every connected dashboard.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3410712" y="2880360"/>
            <a:ext cx="2514600" cy="2834640"/>
          </a:xfrm>
          <a:prstGeom prst="roundRect">
            <a:avLst>
              <a:gd name="adj" fmla="val 4364"/>
            </a:avLst>
          </a:prstGeom>
          <a:solidFill>
            <a:srgbClr val="FFFFFF">
              <a:alpha val="6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338828" y="3118104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5" name="Image 2" descr="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836" y="3276112"/>
            <a:ext cx="342351" cy="34235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575304" y="3886200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3611880" y="4251960"/>
            <a:ext cx="211226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acting, Aria explains exactly what it wants to do and asks — nothing happens silently.</a:t>
            </a:r>
            <a:endParaRPr lang="en-US" sz="1100" dirty="0"/>
          </a:p>
        </p:txBody>
      </p:sp>
      <p:sp>
        <p:nvSpPr>
          <p:cNvPr id="18" name="Shape 13"/>
          <p:cNvSpPr/>
          <p:nvPr/>
        </p:nvSpPr>
        <p:spPr>
          <a:xfrm>
            <a:off x="6181344" y="2880360"/>
            <a:ext cx="2514600" cy="2834640"/>
          </a:xfrm>
          <a:prstGeom prst="roundRect">
            <a:avLst>
              <a:gd name="adj" fmla="val 4364"/>
            </a:avLst>
          </a:prstGeom>
          <a:solidFill>
            <a:srgbClr val="FFFFFF">
              <a:alpha val="6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109460" y="3118104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0" name="Image 3" descr="icons/lin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468" y="3276112"/>
            <a:ext cx="342351" cy="342351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345936" y="3886200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Acts</a:t>
            </a:r>
            <a:endParaRPr lang="en-US" sz="1500" dirty="0"/>
          </a:p>
        </p:txBody>
      </p:sp>
      <p:sp>
        <p:nvSpPr>
          <p:cNvPr id="22" name="Text 16"/>
          <p:cNvSpPr/>
          <p:nvPr/>
        </p:nvSpPr>
        <p:spPr>
          <a:xfrm>
            <a:off x="6382512" y="4251960"/>
            <a:ext cx="211226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Notifies the right people — counselor, teacher, dean, principal, or parent — or escalates to a support pathway. Logged, every time.</a:t>
            </a:r>
            <a:endParaRPr lang="en-US" sz="1100" dirty="0"/>
          </a:p>
        </p:txBody>
      </p:sp>
      <p:sp>
        <p:nvSpPr>
          <p:cNvPr id="23" name="Shape 17"/>
          <p:cNvSpPr/>
          <p:nvPr/>
        </p:nvSpPr>
        <p:spPr>
          <a:xfrm>
            <a:off x="8951976" y="2880360"/>
            <a:ext cx="2514600" cy="2834640"/>
          </a:xfrm>
          <a:prstGeom prst="roundRect">
            <a:avLst>
              <a:gd name="adj" fmla="val 4364"/>
            </a:avLst>
          </a:prstGeom>
          <a:solidFill>
            <a:srgbClr val="FFFFFF">
              <a:alpha val="6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9880092" y="3118104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5" name="Image 4" descr="icons/shiel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8100" y="3276112"/>
            <a:ext cx="342351" cy="342351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116568" y="3886200"/>
            <a:ext cx="218541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Stays visible</a:t>
            </a:r>
            <a:endParaRPr lang="en-US" sz="1500" dirty="0"/>
          </a:p>
        </p:txBody>
      </p:sp>
      <p:sp>
        <p:nvSpPr>
          <p:cNvPr id="27" name="Text 20"/>
          <p:cNvSpPr/>
          <p:nvPr/>
        </p:nvSpPr>
        <p:spPr>
          <a:xfrm>
            <a:off x="9153144" y="4251960"/>
            <a:ext cx="211226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action is auditable and shown to the people affected — full transparency, not a black box.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9" name="Text 22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a real engineering foundation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mockup — a working graduation engine, live LMS sync, and an integration layer built to scale across providers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5212080" cy="2148840"/>
          </a:xfrm>
          <a:prstGeom prst="roundRect">
            <a:avLst>
              <a:gd name="adj" fmla="val 5106"/>
            </a:avLst>
          </a:prstGeom>
          <a:solidFill>
            <a:srgbClr val="F7F7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96112" y="1993392"/>
            <a:ext cx="621792" cy="621792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6" name="Image 0" descr="icons/graduation-c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5342" y="2142622"/>
            <a:ext cx="323332" cy="3233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45920" y="199339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Graduation engine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60120" y="2697480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graduation date, pace vs. goal, financial impact of falling behind, and credits earned/remaining — recalculated in real time as grades change.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26480" y="1737360"/>
            <a:ext cx="5212080" cy="2148840"/>
          </a:xfrm>
          <a:prstGeom prst="roundRect">
            <a:avLst>
              <a:gd name="adj" fmla="val 5106"/>
            </a:avLst>
          </a:prstGeom>
          <a:solidFill>
            <a:srgbClr val="F7F7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382512" y="1993392"/>
            <a:ext cx="621792" cy="621792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1" name="Image 1" descr="icons/lay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742" y="2142622"/>
            <a:ext cx="323332" cy="3233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32320" y="199339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LMS-agnostic sync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6446520" y="2697480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Edlink as a middleware layer designed to connect with most major LMS platforms, not one hard-coded integration — Canvas is live today, with Blackboard and Moodle in progress on the same architecture.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4160520"/>
            <a:ext cx="5212080" cy="2148840"/>
          </a:xfrm>
          <a:prstGeom prst="roundRect">
            <a:avLst>
              <a:gd name="adj" fmla="val 5106"/>
            </a:avLst>
          </a:prstGeom>
          <a:solidFill>
            <a:srgbClr val="F7F7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896112" y="4416552"/>
            <a:ext cx="621792" cy="621792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6" name="Image 2" descr="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342" y="4565782"/>
            <a:ext cx="323332" cy="3233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45920" y="441655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Verified, not assumed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960120" y="5120640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calculations are tested against real synced LMS data, not just seed data — including edge cases like modified letter grades (A+, D-) that generic implementations miss.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26480" y="4160520"/>
            <a:ext cx="5212080" cy="2148840"/>
          </a:xfrm>
          <a:prstGeom prst="roundRect">
            <a:avLst>
              <a:gd name="adj" fmla="val 5106"/>
            </a:avLst>
          </a:prstGeom>
          <a:solidFill>
            <a:srgbClr val="F7F7FB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382512" y="4416552"/>
            <a:ext cx="621792" cy="621792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1" name="Image 3" descr="icons/shie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742" y="4565782"/>
            <a:ext cx="323332" cy="32333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32320" y="4416552"/>
            <a:ext cx="3977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audit controls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6446520" y="5120640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per user type, with every Aria-initiated action written to an audit log — built with FERPA/COPPA in mind from day one.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everyone in a student's corner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audiences, one shared, real-time picture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2514600" cy="40233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508760" y="1988820"/>
            <a:ext cx="777240" cy="77724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6" name="Image 0" descr="icons/graduation-c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5298" y="2175358"/>
            <a:ext cx="404165" cy="40416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2926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Students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868680" y="3429000"/>
            <a:ext cx="2057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where you stand, always — real-time tracking, early alerts, and an advisor that's never too busy to answer.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410712" y="1737360"/>
            <a:ext cx="2514600" cy="40233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279392" y="1988820"/>
            <a:ext cx="777240" cy="777240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1" name="Image 1" descr="icons/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930" y="2175358"/>
            <a:ext cx="404165" cy="40416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47872" y="2926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Parents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3639312" y="3429000"/>
            <a:ext cx="2057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informed without hovering — see progress and get notified early, before a report card is a surprise.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181344" y="1737360"/>
            <a:ext cx="2514600" cy="40233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7050024" y="1988820"/>
            <a:ext cx="777240" cy="777240"/>
          </a:xfrm>
          <a:prstGeom prst="ellipse">
            <a:avLst/>
          </a:prstGeom>
          <a:solidFill>
            <a:srgbClr val="F59E0B"/>
          </a:solidFill>
          <a:ln/>
        </p:spPr>
      </p:sp>
      <p:pic>
        <p:nvPicPr>
          <p:cNvPr id="16" name="Image 2" descr="icons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562" y="2175358"/>
            <a:ext cx="404165" cy="40416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318504" y="2926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Counselors &amp; Advisors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6409944" y="3429000"/>
            <a:ext cx="2057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Spend less time hunting, more time helping — Aria surfaces who needs attention and lets you act directly.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8951976" y="1737360"/>
            <a:ext cx="2514600" cy="4023360"/>
          </a:xfrm>
          <a:prstGeom prst="roundRect">
            <a:avLst>
              <a:gd name="adj" fmla="val 4364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820656" y="1988820"/>
            <a:ext cx="777240" cy="77724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1" name="Image 3" descr="icons/bar-char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194" y="2175358"/>
            <a:ext cx="404165" cy="40416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089136" y="2926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Administrators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9180576" y="3429000"/>
            <a:ext cx="20574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the whole picture — real-time retention data by major or grade level, and response tracking.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5" name="Text 19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large, fast-growing category — and the two largest sub-segments are exactly the two markets CampusCompass serves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383280" cy="1874520"/>
          </a:xfrm>
          <a:prstGeom prst="roundRect">
            <a:avLst>
              <a:gd name="adj" fmla="val 5854"/>
            </a:avLst>
          </a:prstGeom>
          <a:solidFill>
            <a:srgbClr val="EEF2FF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82880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$54B → $262B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Higher-ed technology market, 2026 → 2034 (~19-22% CAGR)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206240" y="1691640"/>
            <a:ext cx="3383280" cy="1874520"/>
          </a:xfrm>
          <a:prstGeom prst="roundRect">
            <a:avLst>
              <a:gd name="adj" fmla="val 5854"/>
            </a:avLst>
          </a:prstGeom>
          <a:solidFill>
            <a:srgbClr val="E6FBF7"/>
          </a:solidFill>
          <a:ln/>
        </p:spPr>
      </p:sp>
      <p:sp>
        <p:nvSpPr>
          <p:cNvPr id="8" name="Text 6"/>
          <p:cNvSpPr/>
          <p:nvPr/>
        </p:nvSpPr>
        <p:spPr>
          <a:xfrm>
            <a:off x="4434840" y="182880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7A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segment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434840" y="251460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K-12 is the single largest category of global ed-tech spend, ahead of higher ed and corporate learning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7772400" y="1691640"/>
            <a:ext cx="3749040" cy="1874520"/>
          </a:xfrm>
          <a:prstGeom prst="roundRect">
            <a:avLst>
              <a:gd name="adj" fmla="val 5854"/>
            </a:avLst>
          </a:prstGeom>
          <a:solidFill>
            <a:srgbClr val="FEF3E2"/>
          </a:solidFill>
          <a:ln/>
        </p:spPr>
      </p:sp>
      <p:sp>
        <p:nvSpPr>
          <p:cNvPr id="11" name="Text 9"/>
          <p:cNvSpPr/>
          <p:nvPr/>
        </p:nvSpPr>
        <p:spPr>
          <a:xfrm>
            <a:off x="8001000" y="1828800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~18% CAGR</a:t>
            </a:r>
            <a:endParaRPr lang="en-US" sz="2700" dirty="0"/>
          </a:p>
        </p:txBody>
      </p:sp>
      <p:sp>
        <p:nvSpPr>
          <p:cNvPr id="12" name="Text 10"/>
          <p:cNvSpPr/>
          <p:nvPr/>
        </p:nvSpPr>
        <p:spPr>
          <a:xfrm>
            <a:off x="8001000" y="251460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ed-tech market overall, 2026 → 2030 — AI-driven personalization cited as a primary growth driver</a:t>
            </a:r>
            <a:endParaRPr lang="en-US" sz="115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40080" y="3794760"/>
          <a:ext cx="6858000" cy="26060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4" name="Text 11"/>
          <p:cNvSpPr/>
          <p:nvPr/>
        </p:nvSpPr>
        <p:spPr>
          <a:xfrm>
            <a:off x="7863840" y="3931920"/>
            <a:ext cx="365760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markets are undergoing the same shift: disconnected, reactive tools giving way to real-time, connected, AI-assisted platforms. CampusCompass is built for both from a single codebase.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Fortune Business Insights, Polaris Market Research, The Business Research Company, Coherent Market Insights, Precedence Research (2026 reports; estimates vary by firm)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&amp; approach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modern, cloud-native stack chosen for speed of iteration and long-term scalability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2106778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737360"/>
            <a:ext cx="21067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Next.js 14 + TypeScript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2911450" y="1737360"/>
            <a:ext cx="1945843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11450" y="1737360"/>
            <a:ext cx="194584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PostgreSQL (Supabase)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21885" y="1737360"/>
            <a:ext cx="1060704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1885" y="1737360"/>
            <a:ext cx="1060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Prisma ORM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47181" y="1737360"/>
            <a:ext cx="899770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47181" y="1737360"/>
            <a:ext cx="8997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NextAuth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311542" y="1737360"/>
            <a:ext cx="1623974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1542" y="1737360"/>
            <a:ext cx="162397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Vercel deployment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100109" y="1737360"/>
            <a:ext cx="2187245" cy="384048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100109" y="1737360"/>
            <a:ext cx="218724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F46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Edlink integration layer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40080" y="2423160"/>
            <a:ext cx="3520440" cy="333756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5256" y="2688336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8" name="Image 0" descr="icons/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3264" y="2846344"/>
            <a:ext cx="342351" cy="342351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691640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compliance-minded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932688" y="3566160"/>
            <a:ext cx="2935224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control, server-side session verification, and full audit logging on every automated action. Built with FERPA/COPPA in mind from day one.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480560" y="2423160"/>
            <a:ext cx="3520440" cy="333756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745736" y="2688336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3" name="Image 1" descr="icons/lay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3744" y="2846344"/>
            <a:ext cx="342351" cy="342351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5532120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platforms, one codebase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4773168" y="3566160"/>
            <a:ext cx="2935224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College and K-12 share the same engineering foundation, letting new capability ship to both markets without duplicating effort.</a:t>
            </a:r>
            <a:endParaRPr lang="en-US" sz="1150" dirty="0"/>
          </a:p>
        </p:txBody>
      </p:sp>
      <p:sp>
        <p:nvSpPr>
          <p:cNvPr id="26" name="Shape 22"/>
          <p:cNvSpPr/>
          <p:nvPr/>
        </p:nvSpPr>
        <p:spPr>
          <a:xfrm>
            <a:off x="8321040" y="2423160"/>
            <a:ext cx="3520440" cy="3337560"/>
          </a:xfrm>
          <a:prstGeom prst="roundRect">
            <a:avLst>
              <a:gd name="adj" fmla="val 3288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8586216" y="2688336"/>
            <a:ext cx="658368" cy="658368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28" name="Image 2" descr="icons/graduation-c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4224" y="2846344"/>
            <a:ext cx="342351" cy="342351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9372600" y="2697480"/>
            <a:ext cx="2240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1F24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Engineering-first team</a:t>
            </a:r>
            <a:endParaRPr lang="en-US" sz="1400" dirty="0"/>
          </a:p>
        </p:txBody>
      </p:sp>
      <p:sp>
        <p:nvSpPr>
          <p:cNvPr id="30" name="Text 25"/>
          <p:cNvSpPr/>
          <p:nvPr/>
        </p:nvSpPr>
        <p:spPr>
          <a:xfrm>
            <a:off x="8613648" y="3566160"/>
            <a:ext cx="2935224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 by a founder with 25+ years of full-stack software development experience across enterprise and government-grade systems.</a:t>
            </a:r>
            <a:endParaRPr lang="en-US" sz="1150" dirty="0"/>
          </a:p>
        </p:txBody>
      </p:sp>
      <p:sp>
        <p:nvSpPr>
          <p:cNvPr id="31" name="Text 26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32" name="Text 27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341E7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4572000" cy="4572000"/>
          </a:xfrm>
          <a:prstGeom prst="ellipse">
            <a:avLst/>
          </a:prstGeom>
          <a:solidFill>
            <a:srgbClr val="14B8A6">
              <a:alpha val="16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next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0058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8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foundation is built. Here's where it goes from here.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458200" y="914400"/>
            <a:ext cx="2660904" cy="2660904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50800" dir="5400000">
              <a:srgbClr val="1A1240">
                <a:alpha val="40000"/>
              </a:srgbClr>
            </a:outerShdw>
          </a:effectLst>
        </p:spPr>
      </p:sp>
      <p:pic>
        <p:nvPicPr>
          <p:cNvPr id="6" name="Image 0" descr="assets/grad-ceremon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22792" y="1078992"/>
            <a:ext cx="2331720" cy="23317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1508760"/>
            <a:ext cx="630936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spcAft>
                <a:spcPts val="12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 LMS coverage across most major platforms, building on Canvas</a:t>
            </a:r>
            <a:endParaRPr lang="en-US" sz="1250" dirty="0"/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District-level administration — cross-school visibility &amp; activity monitoring</a:t>
            </a:r>
            <a:endParaRPr lang="en-US" sz="1250" dirty="0"/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Scoped staff accounts — rosters derived from real course assignments</a:t>
            </a:r>
            <a:endParaRPr lang="en-US" sz="1250" dirty="0"/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SzPct val="100000"/>
              <a:buChar char="→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Deeper Aria capabilities across both the college and K-12 platforms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40080" y="3657600"/>
            <a:ext cx="10881360" cy="0"/>
          </a:xfrm>
          <a:prstGeom prst="line">
            <a:avLst/>
          </a:prstGeom>
          <a:noFill/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03504" y="3941064"/>
            <a:ext cx="1307592" cy="1307592"/>
          </a:xfrm>
          <a:prstGeom prst="ellipse">
            <a:avLst/>
          </a:prstGeom>
          <a:solidFill>
            <a:srgbClr val="14B8A6"/>
          </a:solidFill>
          <a:ln/>
        </p:spPr>
      </p:sp>
      <p:pic>
        <p:nvPicPr>
          <p:cNvPr id="10" name="Image 1" descr="assets/founder-photo-circ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3977640"/>
            <a:ext cx="1234440" cy="12344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194560" y="3950208"/>
            <a:ext cx="5029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Jones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2194560" y="4315968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Lead Engineer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2194560" y="4626864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D4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randy@campuscompass.ai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2194560" y="4937760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25+ years of full-stack software development across enterprise and government-grade systems.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7772400" y="397764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in touch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7772400" y="45262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hello@campuscompass.ai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7772400" y="4828032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9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inquiries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7772400" y="519379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B8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pilot@campuscompass.ai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7772400" y="5495544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A95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program requests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640080" y="56235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5000"/>
              </a:srgbClr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40080" y="56235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100" kern="0" dirty="0">
                <a:solidFill>
                  <a:srgbClr val="E4E1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IN EARLY ACCESS</a:t>
            </a:r>
            <a:endParaRPr lang="en-US" sz="1050" dirty="0"/>
          </a:p>
        </p:txBody>
      </p:sp>
      <p:sp>
        <p:nvSpPr>
          <p:cNvPr id="22" name="Text 1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CampusCompass — Company Overview</a:t>
            </a:r>
            <a:endParaRPr lang="en-US" sz="1000" dirty="0"/>
          </a:p>
        </p:txBody>
      </p:sp>
      <p:sp>
        <p:nvSpPr>
          <p:cNvPr id="23" name="Text 19"/>
          <p:cNvSpPr/>
          <p:nvPr/>
        </p:nvSpPr>
        <p:spPr>
          <a:xfrm>
            <a:off x="11274552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9C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2026-08-19T18:20:14Z</dcterms:created>
  <dcterms:modified xsi:type="dcterms:W3CDTF">2026-08-19T18:20:14Z</dcterms:modified>
</cp:coreProperties>
</file>